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34" r:id="rId3"/>
    <p:sldId id="435" r:id="rId5"/>
    <p:sldId id="432" r:id="rId6"/>
    <p:sldId id="433" r:id="rId7"/>
    <p:sldId id="400" r:id="rId8"/>
  </p:sldIdLst>
  <p:sldSz cx="12192000" cy="6858000"/>
  <p:notesSz cx="6887845" cy="1001839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BA"/>
    <a:srgbClr val="FF3333"/>
    <a:srgbClr val="1C6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9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84870" cy="502676"/>
          </a:xfrm>
          <a:prstGeom prst="rect">
            <a:avLst/>
          </a:prstGeom>
        </p:spPr>
        <p:txBody>
          <a:bodyPr vert="horz" lIns="92417" tIns="46209" rIns="92417" bIns="4620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1" y="1"/>
            <a:ext cx="2984870" cy="502676"/>
          </a:xfrm>
          <a:prstGeom prst="rect">
            <a:avLst/>
          </a:prstGeom>
        </p:spPr>
        <p:txBody>
          <a:bodyPr vert="horz" lIns="92417" tIns="46209" rIns="92417" bIns="46209" rtlCol="0"/>
          <a:lstStyle>
            <a:lvl1pPr algn="r">
              <a:defRPr sz="1200"/>
            </a:lvl1pPr>
          </a:lstStyle>
          <a:p>
            <a:fld id="{69BD06D6-87AF-48AD-828F-2EA4AA48BA1A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7" tIns="46209" rIns="92417" bIns="4620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9"/>
          </a:xfrm>
          <a:prstGeom prst="rect">
            <a:avLst/>
          </a:prstGeom>
        </p:spPr>
        <p:txBody>
          <a:bodyPr vert="horz" lIns="92417" tIns="46209" rIns="92417" bIns="46209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516042"/>
            <a:ext cx="2984870" cy="502675"/>
          </a:xfrm>
          <a:prstGeom prst="rect">
            <a:avLst/>
          </a:prstGeom>
        </p:spPr>
        <p:txBody>
          <a:bodyPr vert="horz" lIns="92417" tIns="46209" rIns="92417" bIns="4620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1" y="9516042"/>
            <a:ext cx="2984870" cy="502675"/>
          </a:xfrm>
          <a:prstGeom prst="rect">
            <a:avLst/>
          </a:prstGeom>
        </p:spPr>
        <p:txBody>
          <a:bodyPr vert="horz" lIns="92417" tIns="46209" rIns="92417" bIns="46209" rtlCol="0" anchor="b"/>
          <a:lstStyle>
            <a:lvl1pPr algn="r">
              <a:defRPr sz="1200"/>
            </a:lvl1pPr>
          </a:lstStyle>
          <a:p>
            <a:fld id="{638108EE-FF33-4A50-A5A6-FBC31EE6684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8370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570" indent="-28829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430" indent="-23114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114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720" indent="-23114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9365" indent="-231140" defTabSz="9283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1645" indent="-231140" defTabSz="9283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3290" indent="-231140" defTabSz="9283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935" indent="-231140" defTabSz="9283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28370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775B7-372E-448A-B08A-34910D004A2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DD6C7-BE76-4738-98FE-721F3533EC91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20E9-07A4-478A-9E43-1538F2ADDD7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4788" y="0"/>
            <a:ext cx="12187212" cy="3659907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/>
          <p:cNvGrpSpPr/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/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88" name="Graphic 1"/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5" name="Graphic 1"/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96" name="Graphic 1"/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97" name="Группа 21"/>
          <p:cNvGrpSpPr/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/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1" name="Graphic 1"/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2" name="Graphic 1"/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3" name="Graphic 1"/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4" name="Группа 21"/>
          <p:cNvGrpSpPr/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/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6" name="Graphic 1"/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7" name="Graphic 1"/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08" name="Graphic 1"/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grpSp>
        <p:nvGrpSpPr>
          <p:cNvPr id="109" name="Группа 21"/>
          <p:cNvGrpSpPr/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/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1" name="Graphic 1"/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2" name="Graphic 1"/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  <p:sp>
          <p:nvSpPr>
            <p:cNvPr id="115" name="Graphic 1"/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/>
            </a:p>
          </p:txBody>
        </p:sp>
      </p:grpSp>
      <p:sp>
        <p:nvSpPr>
          <p:cNvPr id="118" name="TextBox 4"/>
          <p:cNvSpPr txBox="1">
            <a:spLocks noChangeArrowheads="1"/>
          </p:cNvSpPr>
          <p:nvPr/>
        </p:nvSpPr>
        <p:spPr bwMode="auto">
          <a:xfrm>
            <a:off x="382387" y="4761937"/>
            <a:ext cx="117209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8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1-СЫНЫПҚА ҚАБЫЛДАУ</a:t>
            </a:r>
            <a:endParaRPr lang="ru-RU" altLang="ru-RU" sz="32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0" y="28649"/>
            <a:ext cx="1219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ҚАЗАҚСТАН РЕСПУБЛИКАСЫНЫҢ Б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I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Л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I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 МИНИСТРЛ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I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Г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I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66285" y="6450573"/>
            <a:ext cx="2059429" cy="289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          АСТАНА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825381" y="6669248"/>
            <a:ext cx="3300334" cy="708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2025 </a:t>
            </a:r>
            <a:r>
              <a:rPr lang="ru-RU" sz="11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жыл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algn="ctr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0" y="550930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314949" y="2944722"/>
            <a:ext cx="7385487" cy="228088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Өлшемі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3х4 см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сандық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фотосуреті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052-2/е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денсаулық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медициналық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анықтамасы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065/е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Профилактикалық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егу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медициналық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анықтамасы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көрсеткіш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толтырылады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таңдау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7542" y="713385"/>
            <a:ext cx="10252547" cy="68505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ағымдағы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жылдың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сәуірінен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жылдың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тамызына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сағат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9: 00-де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қабылданады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4760" y="1518832"/>
            <a:ext cx="11160806" cy="9814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Даярлық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деңгейіне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қарамастан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ұйымына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аумағында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тұратын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қолжетімділігін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алты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жастан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ағымдағы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күнтізбелік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жылда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алты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жасқа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толатын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қабылданады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471172" y="111816"/>
            <a:ext cx="2601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1-СЫНЫПҚА ҚАБЫЛДАУ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14991" y="2548676"/>
            <a:ext cx="2723758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берген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8320076" y="3304441"/>
            <a:ext cx="316195" cy="88021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8748860" y="3304441"/>
            <a:ext cx="2651229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ҚР ДСМ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сервисінен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тартылады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сәуірге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тексеруден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өту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16182" y="111816"/>
            <a:ext cx="21636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85AB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ҚАЖЕТТІ ҚҰЖАТТАР</a:t>
            </a:r>
            <a:endParaRPr lang="en-US" dirty="0">
              <a:solidFill>
                <a:srgbClr val="185ABA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7966" y="5127649"/>
            <a:ext cx="11394393" cy="1367234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түрін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таңдау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ПМПК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қорытындысы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мектептер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сыныптарға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асырылады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НОБД-да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сыныптар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мектептердің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көрсеткіштерінде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бұзушылықтардың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асыруда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1836" y="690327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86768" y="5842010"/>
            <a:ext cx="11634656" cy="67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Республикасындағы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жергілікті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басқару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өзін-өзі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басқару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2001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жылғы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қаңтардағы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№ 148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Заңының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27-бабының 21-2)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тармағына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облыстардың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республикалық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қалалардың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астананың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әкімдіктері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Қазақстан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заңнамасына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сәйкес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Мекенжай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тіркелімі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ақпараттық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жүйесін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жүргізуді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толтыруды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қамтамасыз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етеді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155168" y="207914"/>
            <a:ext cx="1943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ПРИЕМ В 1 КЛАСС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74047" y="207914"/>
            <a:ext cx="2890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185ABA"/>
                </a:solidFill>
              </a:rPr>
              <a:t>«ШАҒЫН УЧАСКЕ» МОДУЛІ</a:t>
            </a:r>
            <a:endParaRPr lang="en-US" b="1" dirty="0">
              <a:solidFill>
                <a:srgbClr val="185ABA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015" y="2964192"/>
            <a:ext cx="5741264" cy="265527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қалалардың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астананың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аудандардың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облыстық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маңызы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қалалардың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беруді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органдары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бекіткен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ұйымдарына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аумағы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АР МДҚ-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өзекті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мәліметтер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үйлердің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мекен-жайларын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ҚМЖБ АЖ-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мектептің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учаскесіне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байланыстыру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180168" y="819692"/>
            <a:ext cx="9208478" cy="1913930"/>
            <a:chOff x="436684" y="836118"/>
            <a:chExt cx="9208478" cy="191393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36684" y="836118"/>
              <a:ext cx="9208478" cy="1264642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wrap="square">
              <a:spAutoFit/>
            </a:bodyPr>
            <a:lstStyle/>
            <a:p>
              <a:pPr indent="450215"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ҚМДБ АЖ-да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өтініш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берушілердің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мекенжайын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автоматты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түрде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мектепке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шағын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учаске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бойынша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бекіту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үшін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Шағын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учаске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модулі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іске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асырылды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және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өтініш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берушілер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мен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мектептердің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мекенжайларын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тарту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үшін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Мекенжай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тіркелімі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»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дерекқорымен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бұдан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әрі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- АР МДҚ)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ықпалдастыру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dirty="0" err="1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жүргізілді</a:t>
              </a:r>
              <a:r>
                <a:rPr lang="ru-RU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896815" y="2108305"/>
              <a:ext cx="8792" cy="6417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Прямоугольник 12"/>
          <p:cNvSpPr/>
          <p:nvPr/>
        </p:nvSpPr>
        <p:spPr>
          <a:xfrm>
            <a:off x="1068139" y="2651384"/>
            <a:ext cx="708144" cy="312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88154" y="2964192"/>
            <a:ext cx="4911199" cy="1465209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Құжат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тапсыру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ұйымдарында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балаларды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учаскеден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жерге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қабылдау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орындар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толтырылса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учаскеден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таңдау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кезінде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ұйымын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таңдау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шектеледі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яғни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мектепте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балаларға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арналған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орындар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учаскеден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тыс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жерде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3/1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қағидаты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толтырылса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автоматты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түрде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9800108" y="2096496"/>
            <a:ext cx="8792" cy="641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0" y="67923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72341" y="1154403"/>
            <a:ext cx="10341033" cy="3437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мектепке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дейінгі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контингентінде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жанындағы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ұйымында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0-сыныптарда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тіркелген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құжат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беруге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жол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беріледі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бала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ұйымының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контингентінде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сыныптарда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құжат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беруге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берілмейді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егер бала ПМПК қорытындысы және қамқоршылық кеңестің шешімі болған кезде мектеп білім беру ұйымының контингентінде 1 және одан жоғары сыныптарда тіркелген болса, құжат беруге жол беріледі;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10845" y="143321"/>
            <a:ext cx="2559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1-СЫНЫПҚА ҚАБЫЛДАУ</a:t>
            </a:r>
            <a:endParaRPr lang="en-US" dirty="0"/>
          </a:p>
        </p:txBody>
      </p:sp>
      <p:sp>
        <p:nvSpPr>
          <p:cNvPr id="3" name="Плюс 2"/>
          <p:cNvSpPr/>
          <p:nvPr/>
        </p:nvSpPr>
        <p:spPr>
          <a:xfrm rot="18994839">
            <a:off x="653770" y="2673035"/>
            <a:ext cx="307731" cy="334108"/>
          </a:xfrm>
          <a:prstGeom prst="mathPlus">
            <a:avLst/>
          </a:prstGeom>
          <a:solidFill>
            <a:srgbClr val="FF0000"/>
          </a:solidFill>
          <a:ln>
            <a:solidFill>
              <a:srgbClr val="FF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634370" y="165467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634369" y="3672629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Прямоугольник 17"/>
          <p:cNvSpPr/>
          <p:nvPr/>
        </p:nvSpPr>
        <p:spPr>
          <a:xfrm>
            <a:off x="504140" y="5044128"/>
            <a:ext cx="10806545" cy="736355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сервисі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қызметтері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үлгі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шартқа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қол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қойылғаннан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ұйымына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қабылдау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09024" y="97155"/>
            <a:ext cx="805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185ABA"/>
                </a:solidFill>
              </a:rPr>
              <a:t>БІЛІМ БЕРУ ҰЙЫМЫНА ЖІБЕРУ ЖӘНЕ ОҚУҒА ҚАБЫЛДАУ</a:t>
            </a:r>
            <a:endParaRPr lang="en-US" sz="2400" b="1" dirty="0">
              <a:solidFill>
                <a:srgbClr val="185ABA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1"/>
          <p:cNvSpPr/>
          <p:nvPr/>
        </p:nvSpPr>
        <p:spPr>
          <a:xfrm>
            <a:off x="0" y="6771468"/>
            <a:ext cx="12191999" cy="8652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Прямоугольник 82"/>
          <p:cNvSpPr/>
          <p:nvPr/>
        </p:nvSpPr>
        <p:spPr>
          <a:xfrm>
            <a:off x="7523526" y="90549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</a:t>
            </a:r>
            <a:endParaRPr lang="ru-RU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7543613" y="889691"/>
            <a:ext cx="41344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Недостатки</a:t>
            </a:r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реализации (риски)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0" y="972068"/>
            <a:ext cx="12192000" cy="2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585089" y="1337116"/>
            <a:ext cx="10341033" cy="5064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Шағын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учаске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модулін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толтыру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Бекітілген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бұйрық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ұйымдарына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аумағы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НОБД ММ АЖО логин/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парольдерді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өзектендіру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052-2/е «Бала денсаулығының паспорты», 065/е «Профилактикалық егулер картасы» медициналық анықтамалары бойынша ДСМ АЖ ақпараттың пайда болуы үшін ағымдағы жылғы 1 сәуірге дейін медициналық тексеруден өткені туралы ата-аналарды хабардар ету;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eGov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порталында мектептер анықтамалығын өзектендіру үшін мектептердің өзекті тізімі.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517191" y="538926"/>
            <a:ext cx="2541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СЫНЫПҚА ҚАБЫЛДАУ</a:t>
            </a:r>
            <a:endParaRPr lang="en-US" dirty="0"/>
          </a:p>
        </p:txBody>
      </p:sp>
      <p:sp>
        <p:nvSpPr>
          <p:cNvPr id="5" name="Фигура, имеющая форму буквы L 4"/>
          <p:cNvSpPr/>
          <p:nvPr/>
        </p:nvSpPr>
        <p:spPr>
          <a:xfrm rot="18683410">
            <a:off x="1144092" y="1616072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683410">
            <a:off x="1128684" y="2757663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8683410">
            <a:off x="1143956" y="2186868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Фигура, имеющая форму буквы L 18"/>
          <p:cNvSpPr/>
          <p:nvPr/>
        </p:nvSpPr>
        <p:spPr>
          <a:xfrm rot="18683410">
            <a:off x="1143956" y="3364134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Фигура, имеющая форму буквы L 19"/>
          <p:cNvSpPr/>
          <p:nvPr/>
        </p:nvSpPr>
        <p:spPr>
          <a:xfrm rot="18683410">
            <a:off x="1143957" y="4425847"/>
            <a:ext cx="226581" cy="244462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14266" y="146382"/>
            <a:ext cx="95543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185ABA"/>
                </a:solidFill>
              </a:rPr>
              <a:t>ЖАО ЖӘНЕ БІЛІМ БЕРУ ҰЙЫМЫ ТАРАПЫНАН ҚАЖЕТТІ ЖҰМЫСТАР</a:t>
            </a:r>
            <a:endParaRPr lang="en-US" sz="2400" b="1" dirty="0">
              <a:solidFill>
                <a:srgbClr val="185ABA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6868" y="5430048"/>
            <a:ext cx="10806545" cy="1076192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3-08-4/1653-И № 04.03.2025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нұсқаулығы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бар ЖАО-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ға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хат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МП </a:t>
            </a:r>
            <a:r>
              <a:rPr lang="ru-RU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контактілері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(7172) 74-20-35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WhatsApp </a:t>
            </a:r>
            <a:r>
              <a:rPr lang="ru-RU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чат: «ҚАБЫЛДАУ 1-сынып»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3887</Words>
  <Application>WPS Presentation</Application>
  <PresentationFormat>Широкоэкранный</PresentationFormat>
  <Paragraphs>91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Tahoma</vt:lpstr>
      <vt:lpstr>Calibri</vt:lpstr>
      <vt:lpstr>Times New Roman</vt:lpstr>
      <vt:lpstr>Microsoft YaHei</vt:lpstr>
      <vt:lpstr>Arial Unicode MS</vt:lpstr>
      <vt:lpstr>Calibri Light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Тойымбеков Адил Кайратулы</dc:creator>
  <cp:lastModifiedBy>ВР</cp:lastModifiedBy>
  <cp:revision>819</cp:revision>
  <cp:lastPrinted>2025-03-14T03:16:00Z</cp:lastPrinted>
  <dcterms:created xsi:type="dcterms:W3CDTF">2022-10-17T08:31:00Z</dcterms:created>
  <dcterms:modified xsi:type="dcterms:W3CDTF">2025-03-14T03:34:07Z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A503DD077DA9445CB6671536CD1D59F1_13</vt:lpwstr>
  </property>
  <property fmtid="{D5CDD505-2E9C-101B-9397-08002B2CF9AE}" pid="3" name="KSOProductBuildVer">
    <vt:lpwstr>1049-12.2.0.20326</vt:lpwstr>
  </property>
</Properties>
</file>